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3" r:id="rId2"/>
    <p:sldId id="360" r:id="rId3"/>
    <p:sldId id="257" r:id="rId4"/>
    <p:sldId id="258" r:id="rId5"/>
    <p:sldId id="262" r:id="rId6"/>
    <p:sldId id="263" r:id="rId7"/>
    <p:sldId id="356" r:id="rId8"/>
    <p:sldId id="358" r:id="rId9"/>
    <p:sldId id="357" r:id="rId10"/>
    <p:sldId id="364" r:id="rId11"/>
    <p:sldId id="259" r:id="rId12"/>
    <p:sldId id="260" r:id="rId13"/>
    <p:sldId id="261" r:id="rId14"/>
    <p:sldId id="264" r:id="rId15"/>
    <p:sldId id="265" r:id="rId16"/>
    <p:sldId id="361" r:id="rId17"/>
    <p:sldId id="266" r:id="rId18"/>
    <p:sldId id="362" r:id="rId19"/>
    <p:sldId id="267" r:id="rId20"/>
    <p:sldId id="365" r:id="rId21"/>
    <p:sldId id="366" r:id="rId22"/>
    <p:sldId id="367" r:id="rId23"/>
    <p:sldId id="368" r:id="rId24"/>
    <p:sldId id="272" r:id="rId25"/>
    <p:sldId id="347" r:id="rId26"/>
    <p:sldId id="348" r:id="rId27"/>
    <p:sldId id="349" r:id="rId28"/>
    <p:sldId id="350" r:id="rId29"/>
    <p:sldId id="351" r:id="rId3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85" autoAdjust="0"/>
    <p:restoredTop sz="94660"/>
  </p:normalViewPr>
  <p:slideViewPr>
    <p:cSldViewPr snapToGrid="0">
      <p:cViewPr varScale="1">
        <p:scale>
          <a:sx n="91" d="100"/>
          <a:sy n="91" d="100"/>
        </p:scale>
        <p:origin x="108"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s-MX"/>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s-MX"/>
          </a:p>
        </p:txBody>
      </p:sp>
      <p:sp>
        <p:nvSpPr>
          <p:cNvPr id="4" name="Date Placeholder 3"/>
          <p:cNvSpPr>
            <a:spLocks noGrp="1"/>
          </p:cNvSpPr>
          <p:nvPr>
            <p:ph type="dt" sz="half" idx="10"/>
          </p:nvPr>
        </p:nvSpPr>
        <p:spPr/>
        <p:txBody>
          <a:bodyPr/>
          <a:lstStyle/>
          <a:p>
            <a:fld id="{7403B636-D001-487F-9864-265F539E819A}" type="datetimeFigureOut">
              <a:rPr lang="es-MX" smtClean="0"/>
              <a:t>11/01/2016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E1CD95F-08E1-45CF-9309-37F1EF8F85D5}" type="slidenum">
              <a:rPr lang="es-MX" smtClean="0"/>
              <a:t>‹Nº›</a:t>
            </a:fld>
            <a:endParaRPr lang="es-MX"/>
          </a:p>
        </p:txBody>
      </p:sp>
    </p:spTree>
    <p:extLst>
      <p:ext uri="{BB962C8B-B14F-4D97-AF65-F5344CB8AC3E}">
        <p14:creationId xmlns:p14="http://schemas.microsoft.com/office/powerpoint/2010/main" val="1688176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7403B636-D001-487F-9864-265F539E819A}" type="datetimeFigureOut">
              <a:rPr lang="es-MX" smtClean="0"/>
              <a:t>11/01/2016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E1CD95F-08E1-45CF-9309-37F1EF8F85D5}" type="slidenum">
              <a:rPr lang="es-MX" smtClean="0"/>
              <a:t>‹Nº›</a:t>
            </a:fld>
            <a:endParaRPr lang="es-MX"/>
          </a:p>
        </p:txBody>
      </p:sp>
    </p:spTree>
    <p:extLst>
      <p:ext uri="{BB962C8B-B14F-4D97-AF65-F5344CB8AC3E}">
        <p14:creationId xmlns:p14="http://schemas.microsoft.com/office/powerpoint/2010/main" val="2186762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s-MX"/>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03B636-D001-487F-9864-265F539E819A}" type="datetimeFigureOut">
              <a:rPr lang="es-MX" smtClean="0"/>
              <a:t>11/01/2016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E1CD95F-08E1-45CF-9309-37F1EF8F85D5}" type="slidenum">
              <a:rPr lang="es-MX" smtClean="0"/>
              <a:t>‹Nº›</a:t>
            </a:fld>
            <a:endParaRPr lang="es-MX"/>
          </a:p>
        </p:txBody>
      </p:sp>
    </p:spTree>
    <p:extLst>
      <p:ext uri="{BB962C8B-B14F-4D97-AF65-F5344CB8AC3E}">
        <p14:creationId xmlns:p14="http://schemas.microsoft.com/office/powerpoint/2010/main" val="3932220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Date Placeholder 4"/>
          <p:cNvSpPr>
            <a:spLocks noGrp="1"/>
          </p:cNvSpPr>
          <p:nvPr>
            <p:ph type="dt" sz="half" idx="10"/>
          </p:nvPr>
        </p:nvSpPr>
        <p:spPr/>
        <p:txBody>
          <a:bodyPr/>
          <a:lstStyle/>
          <a:p>
            <a:fld id="{7403B636-D001-487F-9864-265F539E819A}" type="datetimeFigureOut">
              <a:rPr lang="es-MX" smtClean="0"/>
              <a:t>11/01/2016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E1CD95F-08E1-45CF-9309-37F1EF8F85D5}" type="slidenum">
              <a:rPr lang="es-MX" smtClean="0"/>
              <a:t>‹Nº›</a:t>
            </a:fld>
            <a:endParaRPr lang="es-MX"/>
          </a:p>
        </p:txBody>
      </p:sp>
    </p:spTree>
    <p:extLst>
      <p:ext uri="{BB962C8B-B14F-4D97-AF65-F5344CB8AC3E}">
        <p14:creationId xmlns:p14="http://schemas.microsoft.com/office/powerpoint/2010/main" val="1343563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s-MX"/>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7" name="Date Placeholder 6"/>
          <p:cNvSpPr>
            <a:spLocks noGrp="1"/>
          </p:cNvSpPr>
          <p:nvPr>
            <p:ph type="dt" sz="half" idx="10"/>
          </p:nvPr>
        </p:nvSpPr>
        <p:spPr/>
        <p:txBody>
          <a:bodyPr/>
          <a:lstStyle/>
          <a:p>
            <a:fld id="{7403B636-D001-487F-9864-265F539E819A}" type="datetimeFigureOut">
              <a:rPr lang="es-MX" smtClean="0"/>
              <a:t>11/01/2016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8E1CD95F-08E1-45CF-9309-37F1EF8F85D5}" type="slidenum">
              <a:rPr lang="es-MX" smtClean="0"/>
              <a:t>‹Nº›</a:t>
            </a:fld>
            <a:endParaRPr lang="es-MX"/>
          </a:p>
        </p:txBody>
      </p:sp>
    </p:spTree>
    <p:extLst>
      <p:ext uri="{BB962C8B-B14F-4D97-AF65-F5344CB8AC3E}">
        <p14:creationId xmlns:p14="http://schemas.microsoft.com/office/powerpoint/2010/main" val="1875253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Date Placeholder 2"/>
          <p:cNvSpPr>
            <a:spLocks noGrp="1"/>
          </p:cNvSpPr>
          <p:nvPr>
            <p:ph type="dt" sz="half" idx="10"/>
          </p:nvPr>
        </p:nvSpPr>
        <p:spPr/>
        <p:txBody>
          <a:bodyPr/>
          <a:lstStyle/>
          <a:p>
            <a:fld id="{7403B636-D001-487F-9864-265F539E819A}" type="datetimeFigureOut">
              <a:rPr lang="es-MX" smtClean="0"/>
              <a:t>11/01/2016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8E1CD95F-08E1-45CF-9309-37F1EF8F85D5}" type="slidenum">
              <a:rPr lang="es-MX" smtClean="0"/>
              <a:t>‹Nº›</a:t>
            </a:fld>
            <a:endParaRPr lang="es-MX"/>
          </a:p>
        </p:txBody>
      </p:sp>
    </p:spTree>
    <p:extLst>
      <p:ext uri="{BB962C8B-B14F-4D97-AF65-F5344CB8AC3E}">
        <p14:creationId xmlns:p14="http://schemas.microsoft.com/office/powerpoint/2010/main" val="364281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03B636-D001-487F-9864-265F539E819A}" type="datetimeFigureOut">
              <a:rPr lang="es-MX" smtClean="0"/>
              <a:t>11/01/2016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8E1CD95F-08E1-45CF-9309-37F1EF8F85D5}" type="slidenum">
              <a:rPr lang="es-MX" smtClean="0"/>
              <a:t>‹Nº›</a:t>
            </a:fld>
            <a:endParaRPr lang="es-MX"/>
          </a:p>
        </p:txBody>
      </p:sp>
    </p:spTree>
    <p:extLst>
      <p:ext uri="{BB962C8B-B14F-4D97-AF65-F5344CB8AC3E}">
        <p14:creationId xmlns:p14="http://schemas.microsoft.com/office/powerpoint/2010/main" val="3776165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s-MX"/>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03B636-D001-487F-9864-265F539E819A}" type="datetimeFigureOut">
              <a:rPr lang="es-MX" smtClean="0"/>
              <a:t>11/01/2016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E1CD95F-08E1-45CF-9309-37F1EF8F85D5}" type="slidenum">
              <a:rPr lang="es-MX" smtClean="0"/>
              <a:t>‹Nº›</a:t>
            </a:fld>
            <a:endParaRPr lang="es-MX"/>
          </a:p>
        </p:txBody>
      </p:sp>
    </p:spTree>
    <p:extLst>
      <p:ext uri="{BB962C8B-B14F-4D97-AF65-F5344CB8AC3E}">
        <p14:creationId xmlns:p14="http://schemas.microsoft.com/office/powerpoint/2010/main" val="4006086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s-MX"/>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03B636-D001-487F-9864-265F539E819A}" type="datetimeFigureOut">
              <a:rPr lang="es-MX" smtClean="0"/>
              <a:t>11/01/2016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8E1CD95F-08E1-45CF-9309-37F1EF8F85D5}" type="slidenum">
              <a:rPr lang="es-MX" smtClean="0"/>
              <a:t>‹Nº›</a:t>
            </a:fld>
            <a:endParaRPr lang="es-MX"/>
          </a:p>
        </p:txBody>
      </p:sp>
    </p:spTree>
    <p:extLst>
      <p:ext uri="{BB962C8B-B14F-4D97-AF65-F5344CB8AC3E}">
        <p14:creationId xmlns:p14="http://schemas.microsoft.com/office/powerpoint/2010/main" val="2132860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7403B636-D001-487F-9864-265F539E819A}" type="datetimeFigureOut">
              <a:rPr lang="es-MX" smtClean="0"/>
              <a:t>11/01/2016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E1CD95F-08E1-45CF-9309-37F1EF8F85D5}" type="slidenum">
              <a:rPr lang="es-MX" smtClean="0"/>
              <a:t>‹Nº›</a:t>
            </a:fld>
            <a:endParaRPr lang="es-MX"/>
          </a:p>
        </p:txBody>
      </p:sp>
    </p:spTree>
    <p:extLst>
      <p:ext uri="{BB962C8B-B14F-4D97-AF65-F5344CB8AC3E}">
        <p14:creationId xmlns:p14="http://schemas.microsoft.com/office/powerpoint/2010/main" val="3429649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s-MX"/>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7403B636-D001-487F-9864-265F539E819A}" type="datetimeFigureOut">
              <a:rPr lang="es-MX" smtClean="0"/>
              <a:t>11/01/2016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8E1CD95F-08E1-45CF-9309-37F1EF8F85D5}" type="slidenum">
              <a:rPr lang="es-MX" smtClean="0"/>
              <a:t>‹Nº›</a:t>
            </a:fld>
            <a:endParaRPr lang="es-MX"/>
          </a:p>
        </p:txBody>
      </p:sp>
    </p:spTree>
    <p:extLst>
      <p:ext uri="{BB962C8B-B14F-4D97-AF65-F5344CB8AC3E}">
        <p14:creationId xmlns:p14="http://schemas.microsoft.com/office/powerpoint/2010/main" val="1433874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s-MX"/>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03B636-D001-487F-9864-265F539E819A}" type="datetimeFigureOut">
              <a:rPr lang="es-MX" smtClean="0"/>
              <a:t>11/01/2016</a:t>
            </a:fld>
            <a:endParaRPr lang="es-MX"/>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1CD95F-08E1-45CF-9309-37F1EF8F85D5}" type="slidenum">
              <a:rPr lang="es-MX" smtClean="0"/>
              <a:t>‹Nº›</a:t>
            </a:fld>
            <a:endParaRPr lang="es-MX"/>
          </a:p>
        </p:txBody>
      </p:sp>
    </p:spTree>
    <p:extLst>
      <p:ext uri="{BB962C8B-B14F-4D97-AF65-F5344CB8AC3E}">
        <p14:creationId xmlns:p14="http://schemas.microsoft.com/office/powerpoint/2010/main" val="4006916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xml"/><Relationship Id="rId6" Type="http://schemas.openxmlformats.org/officeDocument/2006/relationships/image" Target="../media/image23.gif"/><Relationship Id="rId5" Type="http://schemas.openxmlformats.org/officeDocument/2006/relationships/image" Target="../media/image22.jpg"/><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upload.wikimedia.org/wikipedia/commons/5/5e/AFMsetup.jpg"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hyperlink" Target="http://bp0.blogger.com/_HHQ3qWMO-Lg/SCQcBJSOpBI/AAAAAAAAAX0/-xSyKnehkXw/s1600-h/NaCl.JPG" TargetMode="External"/><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MX"/>
          </a:p>
        </p:txBody>
      </p:sp>
      <p:sp>
        <p:nvSpPr>
          <p:cNvPr id="3" name="2 Subtítulo"/>
          <p:cNvSpPr>
            <a:spLocks noGrp="1"/>
          </p:cNvSpPr>
          <p:nvPr>
            <p:ph type="subTitle" idx="1"/>
          </p:nvPr>
        </p:nvSpPr>
        <p:spPr/>
        <p:txBody>
          <a:bodyPr/>
          <a:lstStyle/>
          <a:p>
            <a:endParaRPr lang="es-MX"/>
          </a:p>
        </p:txBody>
      </p:sp>
      <p:pic>
        <p:nvPicPr>
          <p:cNvPr id="1026" name="Picture 2" descr="http://dsclick.infospace.com/ClickHandler.ashx?ru=http%3a%2f%2fwww.webfecto.com%2fwp-content%2fuploads%2f2009%2f10%2fnanotecnologia.jpg&amp;coi=372380&amp;cop=main-title&amp;c=facemoods.5.tab&amp;ap=5&amp;npp=5&amp;p=0&amp;pp=0&amp;pvaid=828776cbfb464842a94820f73ddb0d85&amp;ep=5&amp;euip=201.222.175.192&amp;app=1&amp;hash=6F2D34EF73559B05BFA49E341FE969D1"/>
          <p:cNvPicPr>
            <a:picLocks noChangeAspect="1" noChangeArrowheads="1"/>
          </p:cNvPicPr>
          <p:nvPr/>
        </p:nvPicPr>
        <p:blipFill>
          <a:blip r:embed="rId2" cstate="print"/>
          <a:srcRect/>
          <a:stretch>
            <a:fillRect/>
          </a:stretch>
        </p:blipFill>
        <p:spPr bwMode="auto">
          <a:xfrm>
            <a:off x="1524000" y="0"/>
            <a:ext cx="9214136" cy="6858000"/>
          </a:xfrm>
          <a:prstGeom prst="rect">
            <a:avLst/>
          </a:prstGeom>
          <a:noFill/>
        </p:spPr>
      </p:pic>
      <p:sp>
        <p:nvSpPr>
          <p:cNvPr id="5" name="4 CuadroTexto"/>
          <p:cNvSpPr txBox="1"/>
          <p:nvPr/>
        </p:nvSpPr>
        <p:spPr>
          <a:xfrm>
            <a:off x="1703512" y="260648"/>
            <a:ext cx="6480720" cy="1446550"/>
          </a:xfrm>
          <a:prstGeom prst="rect">
            <a:avLst/>
          </a:prstGeom>
          <a:noFill/>
        </p:spPr>
        <p:txBody>
          <a:bodyPr wrap="square" rtlCol="0">
            <a:spAutoFit/>
          </a:bodyPr>
          <a:lstStyle/>
          <a:p>
            <a:r>
              <a:rPr lang="es-MX" sz="4400" b="1" dirty="0" smtClean="0">
                <a:solidFill>
                  <a:schemeClr val="bg1">
                    <a:lumMod val="95000"/>
                  </a:schemeClr>
                </a:solidFill>
                <a:latin typeface="Lucida Fax" pitchFamily="18" charset="0"/>
              </a:rPr>
              <a:t>ELABORACIÓN DE NANOPARTÍCULAS</a:t>
            </a:r>
            <a:endParaRPr lang="es-MX" sz="4400" b="1" dirty="0">
              <a:solidFill>
                <a:schemeClr val="bg1">
                  <a:lumMod val="95000"/>
                </a:schemeClr>
              </a:solidFill>
              <a:latin typeface="Lucida Fax" pitchFamily="18" charset="0"/>
            </a:endParaRPr>
          </a:p>
        </p:txBody>
      </p:sp>
      <p:sp>
        <p:nvSpPr>
          <p:cNvPr id="6" name="CuadroTexto 5"/>
          <p:cNvSpPr txBox="1"/>
          <p:nvPr/>
        </p:nvSpPr>
        <p:spPr>
          <a:xfrm>
            <a:off x="11431542" y="795058"/>
            <a:ext cx="513410" cy="5114854"/>
          </a:xfrm>
          <a:prstGeom prst="rect">
            <a:avLst/>
          </a:prstGeom>
          <a:noFill/>
        </p:spPr>
        <p:txBody>
          <a:bodyPr vert="wordArtVert" wrap="square" rtlCol="0">
            <a:spAutoFit/>
          </a:bodyPr>
          <a:lstStyle/>
          <a:p>
            <a:r>
              <a:rPr lang="es-MX" dirty="0" smtClean="0"/>
              <a:t>PRIMERA  PARTE</a:t>
            </a:r>
            <a:endParaRPr lang="es-MX" dirty="0"/>
          </a:p>
        </p:txBody>
      </p:sp>
      <p:sp>
        <p:nvSpPr>
          <p:cNvPr id="4" name="CuadroTexto 3"/>
          <p:cNvSpPr txBox="1"/>
          <p:nvPr/>
        </p:nvSpPr>
        <p:spPr>
          <a:xfrm>
            <a:off x="6095862" y="5217414"/>
            <a:ext cx="4918841" cy="1384995"/>
          </a:xfrm>
          <a:prstGeom prst="rect">
            <a:avLst/>
          </a:prstGeom>
          <a:noFill/>
        </p:spPr>
        <p:txBody>
          <a:bodyPr wrap="square" rtlCol="0">
            <a:spAutoFit/>
          </a:bodyPr>
          <a:lstStyle/>
          <a:p>
            <a:r>
              <a:rPr lang="es-MX" sz="2800" dirty="0" smtClean="0">
                <a:solidFill>
                  <a:schemeClr val="bg1"/>
                </a:solidFill>
              </a:rPr>
              <a:t>Dr. Santos Jesús Castillo</a:t>
            </a:r>
          </a:p>
          <a:p>
            <a:r>
              <a:rPr lang="es-MX" sz="2800" dirty="0" smtClean="0">
                <a:solidFill>
                  <a:schemeClr val="bg1"/>
                </a:solidFill>
              </a:rPr>
              <a:t>M.C. Everardo Flores Ortiz</a:t>
            </a:r>
          </a:p>
          <a:p>
            <a:r>
              <a:rPr lang="es-MX" sz="2800" dirty="0" smtClean="0">
                <a:solidFill>
                  <a:schemeClr val="bg1"/>
                </a:solidFill>
              </a:rPr>
              <a:t>M.C. Jesús Manuel Rodríguez</a:t>
            </a:r>
            <a:endParaRPr lang="es-MX" sz="2800" dirty="0">
              <a:solidFill>
                <a:schemeClr val="bg1"/>
              </a:solidFill>
            </a:endParaRPr>
          </a:p>
        </p:txBody>
      </p:sp>
    </p:spTree>
    <p:extLst>
      <p:ext uri="{BB962C8B-B14F-4D97-AF65-F5344CB8AC3E}">
        <p14:creationId xmlns:p14="http://schemas.microsoft.com/office/powerpoint/2010/main" val="1229366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portalciencia.net/nanotecno/nano1.jpg"/>
          <p:cNvPicPr>
            <a:picLocks noChangeAspect="1" noChangeArrowheads="1"/>
          </p:cNvPicPr>
          <p:nvPr/>
        </p:nvPicPr>
        <p:blipFill>
          <a:blip r:embed="rId2"/>
          <a:srcRect/>
          <a:stretch>
            <a:fillRect/>
          </a:stretch>
        </p:blipFill>
        <p:spPr bwMode="auto">
          <a:xfrm>
            <a:off x="2666976" y="714357"/>
            <a:ext cx="6786610" cy="3464745"/>
          </a:xfrm>
          <a:prstGeom prst="rect">
            <a:avLst/>
          </a:prstGeom>
          <a:noFill/>
        </p:spPr>
      </p:pic>
      <p:sp>
        <p:nvSpPr>
          <p:cNvPr id="3" name="2 Rectángulo"/>
          <p:cNvSpPr/>
          <p:nvPr/>
        </p:nvSpPr>
        <p:spPr>
          <a:xfrm>
            <a:off x="4279958" y="4592510"/>
            <a:ext cx="5000660" cy="1754326"/>
          </a:xfrm>
          <a:prstGeom prst="rect">
            <a:avLst/>
          </a:prstGeom>
        </p:spPr>
        <p:txBody>
          <a:bodyPr wrap="square">
            <a:spAutoFit/>
          </a:bodyPr>
          <a:lstStyle/>
          <a:p>
            <a:r>
              <a:rPr lang="es-ES_tradnl" dirty="0"/>
              <a:t>¿Es posible escribir los 24 tomos de la Enciclopedia Británica en la cabeza de un alfiler? </a:t>
            </a:r>
          </a:p>
          <a:p>
            <a:endParaRPr lang="es-ES_tradnl" dirty="0"/>
          </a:p>
          <a:p>
            <a:r>
              <a:rPr lang="es-ES_tradnl" b="1" dirty="0">
                <a:latin typeface="Arial" pitchFamily="34" charset="0"/>
                <a:cs typeface="Arial" pitchFamily="34" charset="0"/>
              </a:rPr>
              <a:t>                       Richard Phillips Feynman</a:t>
            </a:r>
            <a:r>
              <a:rPr lang="es-ES_tradnl" dirty="0">
                <a:latin typeface="Arial" pitchFamily="34" charset="0"/>
                <a:cs typeface="Arial" pitchFamily="34" charset="0"/>
              </a:rPr>
              <a:t> </a:t>
            </a:r>
          </a:p>
          <a:p>
            <a:r>
              <a:rPr lang="es-ES_tradnl" dirty="0">
                <a:latin typeface="Arial" pitchFamily="34" charset="0"/>
                <a:cs typeface="Arial" pitchFamily="34" charset="0"/>
              </a:rPr>
              <a:t>                       CALIFORNIA 1959 </a:t>
            </a:r>
          </a:p>
          <a:p>
            <a:r>
              <a:rPr lang="es-ES_tradnl" dirty="0">
                <a:latin typeface="Arial" pitchFamily="34" charset="0"/>
                <a:cs typeface="Arial" pitchFamily="34" charset="0"/>
              </a:rPr>
              <a:t>                      “ Hay sitio de sobra en el  fondo “</a:t>
            </a:r>
          </a:p>
        </p:txBody>
      </p:sp>
      <p:pic>
        <p:nvPicPr>
          <p:cNvPr id="4" name="Picture 2" descr="http://www.revistautopia.com/Report_Images/nanorobots2-tt104_436.jpg"/>
          <p:cNvPicPr>
            <a:picLocks noChangeAspect="1" noChangeArrowheads="1"/>
          </p:cNvPicPr>
          <p:nvPr/>
        </p:nvPicPr>
        <p:blipFill>
          <a:blip r:embed="rId3" cstate="print"/>
          <a:srcRect/>
          <a:stretch>
            <a:fillRect/>
          </a:stretch>
        </p:blipFill>
        <p:spPr bwMode="auto">
          <a:xfrm>
            <a:off x="304926" y="3804183"/>
            <a:ext cx="1906714" cy="2429637"/>
          </a:xfrm>
          <a:prstGeom prst="rect">
            <a:avLst/>
          </a:prstGeom>
          <a:noFill/>
        </p:spPr>
      </p:pic>
      <p:pic>
        <p:nvPicPr>
          <p:cNvPr id="5" name="Picture 4" descr="nanorobots_in_veins_945"/>
          <p:cNvPicPr>
            <a:picLocks noChangeAspect="1" noChangeArrowheads="1"/>
          </p:cNvPicPr>
          <p:nvPr/>
        </p:nvPicPr>
        <p:blipFill>
          <a:blip r:embed="rId4" cstate="print"/>
          <a:srcRect/>
          <a:stretch>
            <a:fillRect/>
          </a:stretch>
        </p:blipFill>
        <p:spPr bwMode="auto">
          <a:xfrm>
            <a:off x="192767" y="966508"/>
            <a:ext cx="2118933" cy="1902333"/>
          </a:xfrm>
          <a:prstGeom prst="rect">
            <a:avLst/>
          </a:prstGeom>
          <a:noFill/>
        </p:spPr>
      </p:pic>
    </p:spTree>
    <p:extLst>
      <p:ext uri="{BB962C8B-B14F-4D97-AF65-F5344CB8AC3E}">
        <p14:creationId xmlns:p14="http://schemas.microsoft.com/office/powerpoint/2010/main" val="1721265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0381" y="379990"/>
            <a:ext cx="8965581" cy="6001643"/>
          </a:xfrm>
          <a:prstGeom prst="rect">
            <a:avLst/>
          </a:prstGeom>
        </p:spPr>
        <p:txBody>
          <a:bodyPr wrap="square">
            <a:spAutoFit/>
          </a:bodyPr>
          <a:lstStyle/>
          <a:p>
            <a:pPr algn="just"/>
            <a:r>
              <a:rPr lang="es-MX" sz="2400" b="1" dirty="0" smtClean="0">
                <a:effectLst/>
                <a:latin typeface="Arial" panose="020B0604020202020204" pitchFamily="34" charset="0"/>
              </a:rPr>
              <a:t>Introducción</a:t>
            </a:r>
          </a:p>
          <a:p>
            <a:pPr algn="just"/>
            <a:endParaRPr lang="es-MX" sz="2400" dirty="0" smtClean="0">
              <a:effectLst/>
              <a:latin typeface="Arial" panose="020B0604020202020204" pitchFamily="34" charset="0"/>
            </a:endParaRPr>
          </a:p>
          <a:p>
            <a:pPr algn="just"/>
            <a:r>
              <a:rPr lang="es-MX" sz="2400" dirty="0" smtClean="0">
                <a:effectLst/>
                <a:latin typeface="Arial" panose="020B0604020202020204" pitchFamily="34" charset="0"/>
              </a:rPr>
              <a:t>El estudio de las nanopartículas es una de las piedras angulares de la nanotecnología y se enfoca en tratar de tener una comprensión más completa de sus estructuras. Las nanopartículas son de gran interés por su enorme diversidad de aplicaciones que hay actualmente como en optoelectrónica y medicina. Los nanopartículas metálicas son interesantes debido al cambio observado en sus propiedades fisicoquímicas a escala nanométrica en el tamaño, la forma, la composición química y los métodos de síntesis utilizados. Las nanopartículas de oro presentan propiedades físicas y químicas a escala nanométrica muy especiales para aplicaciones como en medicina para el tratamiento de cáncer, como agentes antivirales y </a:t>
            </a:r>
            <a:r>
              <a:rPr lang="es-MX" sz="2400" dirty="0" err="1" smtClean="0">
                <a:effectLst/>
                <a:latin typeface="Arial" panose="020B0604020202020204" pitchFamily="34" charset="0"/>
              </a:rPr>
              <a:t>antibacteriales</a:t>
            </a:r>
            <a:r>
              <a:rPr lang="es-MX" sz="2400" dirty="0" smtClean="0">
                <a:effectLst/>
                <a:latin typeface="Arial" panose="020B0604020202020204" pitchFamily="34" charset="0"/>
              </a:rPr>
              <a:t> y lo que las hace interesantes precisamente son sus tamaños y sus formas.</a:t>
            </a:r>
            <a:endParaRPr lang="es-MX" sz="2400" dirty="0">
              <a:effectLst/>
              <a:latin typeface="Arial" panose="020B0604020202020204" pitchFamily="34" charset="0"/>
            </a:endParaRPr>
          </a:p>
        </p:txBody>
      </p:sp>
    </p:spTree>
    <p:extLst>
      <p:ext uri="{BB962C8B-B14F-4D97-AF65-F5344CB8AC3E}">
        <p14:creationId xmlns:p14="http://schemas.microsoft.com/office/powerpoint/2010/main" val="1577477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0293" y="242809"/>
            <a:ext cx="11363093" cy="6370975"/>
          </a:xfrm>
          <a:prstGeom prst="rect">
            <a:avLst/>
          </a:prstGeom>
        </p:spPr>
        <p:txBody>
          <a:bodyPr wrap="square">
            <a:spAutoFit/>
          </a:bodyPr>
          <a:lstStyle/>
          <a:p>
            <a:pPr algn="just"/>
            <a:r>
              <a:rPr lang="es-MX" sz="2400" dirty="0" smtClean="0">
                <a:effectLst/>
                <a:latin typeface="Arial" panose="020B0604020202020204" pitchFamily="34" charset="0"/>
              </a:rPr>
              <a:t>Por esto muchos métodos de preparación coloidal de nanopartículas se han desarrollado para obtener partículas metálicas a escala nanométrica, como la reducción directa en solución acuosa, o con agentes reductores con citrato de sodio, hidracina, NaBH</a:t>
            </a:r>
            <a:r>
              <a:rPr lang="es-MX" sz="2400" baseline="-25000" dirty="0" smtClean="0">
                <a:effectLst/>
                <a:latin typeface="Arial" panose="020B0604020202020204" pitchFamily="34" charset="0"/>
              </a:rPr>
              <a:t>4</a:t>
            </a:r>
            <a:r>
              <a:rPr lang="es-MX" sz="2400" dirty="0" smtClean="0">
                <a:effectLst/>
                <a:latin typeface="Arial" panose="020B0604020202020204" pitchFamily="34" charset="0"/>
              </a:rPr>
              <a:t>, </a:t>
            </a:r>
            <a:r>
              <a:rPr lang="es-MX" sz="2400" dirty="0" err="1" smtClean="0">
                <a:effectLst/>
                <a:latin typeface="Arial" panose="020B0604020202020204" pitchFamily="34" charset="0"/>
              </a:rPr>
              <a:t>trietilborohidruro</a:t>
            </a:r>
            <a:r>
              <a:rPr lang="es-MX" sz="2400" dirty="0" smtClean="0">
                <a:effectLst/>
                <a:latin typeface="Arial" panose="020B0604020202020204" pitchFamily="34" charset="0"/>
              </a:rPr>
              <a:t> (LiBEt</a:t>
            </a:r>
            <a:r>
              <a:rPr lang="es-MX" sz="2400" baseline="-25000" dirty="0" smtClean="0">
                <a:effectLst/>
                <a:latin typeface="Arial" panose="020B0604020202020204" pitchFamily="34" charset="0"/>
              </a:rPr>
              <a:t>3</a:t>
            </a:r>
            <a:r>
              <a:rPr lang="es-MX" sz="2400" dirty="0" smtClean="0">
                <a:effectLst/>
                <a:latin typeface="Arial" panose="020B0604020202020204" pitchFamily="34" charset="0"/>
              </a:rPr>
              <a:t>H), y cada uno de ellos se utiliza para preparar nanopartículas con propiedades fisicoquímicas, formas, tamaños y características estructurales muy variadas. También está el método </a:t>
            </a:r>
            <a:r>
              <a:rPr lang="es-MX" sz="2400" dirty="0" err="1" smtClean="0">
                <a:effectLst/>
                <a:latin typeface="Arial" panose="020B0604020202020204" pitchFamily="34" charset="0"/>
              </a:rPr>
              <a:t>poliol</a:t>
            </a:r>
            <a:r>
              <a:rPr lang="es-MX" sz="2400" dirty="0" smtClean="0">
                <a:effectLst/>
                <a:latin typeface="Arial" panose="020B0604020202020204" pitchFamily="34" charset="0"/>
              </a:rPr>
              <a:t>, considerado uno de los mejores métodos de reducción directa porque se pueden preparar por este método nanopartículas muy pequeñas con un control de la composición y de tamaños de partícula de manera precisa, esta técnica no requiere un agente reductor especial porque el mismo solvente, el etilenglicol realiza esa función directamente. Por otro lado uno de los parámetros de proceso importantes es la temperatura y en el caso del método </a:t>
            </a:r>
            <a:r>
              <a:rPr lang="es-MX" sz="2400" dirty="0" err="1" smtClean="0">
                <a:effectLst/>
                <a:latin typeface="Arial" panose="020B0604020202020204" pitchFamily="34" charset="0"/>
              </a:rPr>
              <a:t>poliol</a:t>
            </a:r>
            <a:r>
              <a:rPr lang="es-MX" sz="2400" dirty="0" smtClean="0">
                <a:effectLst/>
                <a:latin typeface="Arial" panose="020B0604020202020204" pitchFamily="34" charset="0"/>
              </a:rPr>
              <a:t> es muy sensible a ésta, porque se ha encontrado que se pueden desestabilizar las nanopartículas y el agente que modifica la superficie de las mismas el polímero </a:t>
            </a:r>
            <a:r>
              <a:rPr lang="es-MX" sz="2400" dirty="0" err="1" smtClean="0">
                <a:effectLst/>
                <a:latin typeface="Arial" panose="020B0604020202020204" pitchFamily="34" charset="0"/>
              </a:rPr>
              <a:t>polivinilpirrolidona</a:t>
            </a:r>
            <a:r>
              <a:rPr lang="es-MX" sz="2400" dirty="0" smtClean="0">
                <a:effectLst/>
                <a:latin typeface="Arial" panose="020B0604020202020204" pitchFamily="34" charset="0"/>
              </a:rPr>
              <a:t> (PVP) por la temperatura, la cinética de nucleación y crecimiento de las nanopartículas también se ve alterada por este efecto.</a:t>
            </a:r>
          </a:p>
          <a:p>
            <a:pPr algn="just"/>
            <a:r>
              <a:rPr lang="es-MX" sz="1400" b="1" dirty="0" smtClean="0">
                <a:solidFill>
                  <a:srgbClr val="CC0066"/>
                </a:solidFill>
                <a:effectLst/>
                <a:latin typeface="Arial" panose="020B0604020202020204" pitchFamily="34" charset="0"/>
              </a:rPr>
              <a:t>https://www.researchgate.net/publication/271216157_Sintesis_y_caracterizacion_de_nanoparticulas_de_oro_plata_y_fierro_por_el_metodo_de_fisicoquimica_verde</a:t>
            </a:r>
            <a:endParaRPr lang="es-MX" sz="1400" b="1" dirty="0">
              <a:solidFill>
                <a:srgbClr val="CC0066"/>
              </a:solidFill>
              <a:effectLst/>
              <a:latin typeface="Arial" panose="020B0604020202020204" pitchFamily="34" charset="0"/>
            </a:endParaRPr>
          </a:p>
        </p:txBody>
      </p:sp>
    </p:spTree>
    <p:extLst>
      <p:ext uri="{BB962C8B-B14F-4D97-AF65-F5344CB8AC3E}">
        <p14:creationId xmlns:p14="http://schemas.microsoft.com/office/powerpoint/2010/main" val="522649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5652" y="506451"/>
            <a:ext cx="5095875" cy="381000"/>
          </a:xfrm>
          <a:prstGeom prst="rect">
            <a:avLst/>
          </a:prstGeom>
        </p:spPr>
      </p:pic>
      <p:pic>
        <p:nvPicPr>
          <p:cNvPr id="3" name="Picture 2"/>
          <p:cNvPicPr>
            <a:picLocks noChangeAspect="1"/>
          </p:cNvPicPr>
          <p:nvPr/>
        </p:nvPicPr>
        <p:blipFill>
          <a:blip r:embed="rId3"/>
          <a:stretch>
            <a:fillRect/>
          </a:stretch>
        </p:blipFill>
        <p:spPr>
          <a:xfrm>
            <a:off x="811226" y="1326994"/>
            <a:ext cx="10547282" cy="4393581"/>
          </a:xfrm>
          <a:prstGeom prst="rect">
            <a:avLst/>
          </a:prstGeom>
        </p:spPr>
      </p:pic>
    </p:spTree>
    <p:extLst>
      <p:ext uri="{BB962C8B-B14F-4D97-AF65-F5344CB8AC3E}">
        <p14:creationId xmlns:p14="http://schemas.microsoft.com/office/powerpoint/2010/main" val="2920564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09429" y="393311"/>
            <a:ext cx="9696101" cy="5715966"/>
          </a:xfrm>
          <a:prstGeom prst="rect">
            <a:avLst/>
          </a:prstGeom>
        </p:spPr>
      </p:pic>
    </p:spTree>
    <p:extLst>
      <p:ext uri="{BB962C8B-B14F-4D97-AF65-F5344CB8AC3E}">
        <p14:creationId xmlns:p14="http://schemas.microsoft.com/office/powerpoint/2010/main" val="1386143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51442" y="515975"/>
            <a:ext cx="9552645" cy="5580935"/>
          </a:xfrm>
          <a:prstGeom prst="rect">
            <a:avLst/>
          </a:prstGeom>
        </p:spPr>
      </p:pic>
    </p:spTree>
    <p:extLst>
      <p:ext uri="{BB962C8B-B14F-4D97-AF65-F5344CB8AC3E}">
        <p14:creationId xmlns:p14="http://schemas.microsoft.com/office/powerpoint/2010/main" val="1577681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7659" y="768621"/>
            <a:ext cx="10444064" cy="5208433"/>
          </a:xfrm>
          <a:prstGeom prst="rect">
            <a:avLst/>
          </a:prstGeom>
        </p:spPr>
      </p:pic>
    </p:spTree>
    <p:extLst>
      <p:ext uri="{BB962C8B-B14F-4D97-AF65-F5344CB8AC3E}">
        <p14:creationId xmlns:p14="http://schemas.microsoft.com/office/powerpoint/2010/main" val="1946327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5179" y="283195"/>
            <a:ext cx="9187328" cy="5952354"/>
          </a:xfrm>
          <a:prstGeom prst="rect">
            <a:avLst/>
          </a:prstGeom>
        </p:spPr>
      </p:pic>
      <p:sp>
        <p:nvSpPr>
          <p:cNvPr id="3" name="Rectangle 2"/>
          <p:cNvSpPr/>
          <p:nvPr/>
        </p:nvSpPr>
        <p:spPr>
          <a:xfrm>
            <a:off x="2401229" y="6400800"/>
            <a:ext cx="7802138" cy="338994"/>
          </a:xfrm>
          <a:prstGeom prst="rect">
            <a:avLst/>
          </a:prstGeom>
        </p:spPr>
        <p:txBody>
          <a:bodyPr wrap="square">
            <a:spAutoFit/>
          </a:bodyPr>
          <a:lstStyle/>
          <a:p>
            <a:r>
              <a:rPr lang="es-MX" sz="1600" b="1" dirty="0" smtClean="0">
                <a:solidFill>
                  <a:srgbClr val="CC0066"/>
                </a:solidFill>
              </a:rPr>
              <a:t>http://www.ehowenespanol.com/nanoparticulas-plata-sobre_266539/</a:t>
            </a:r>
            <a:endParaRPr lang="es-MX" sz="1600" b="1" dirty="0">
              <a:solidFill>
                <a:srgbClr val="CC0066"/>
              </a:solidFill>
            </a:endParaRPr>
          </a:p>
        </p:txBody>
      </p:sp>
    </p:spTree>
    <p:extLst>
      <p:ext uri="{BB962C8B-B14F-4D97-AF65-F5344CB8AC3E}">
        <p14:creationId xmlns:p14="http://schemas.microsoft.com/office/powerpoint/2010/main" val="2997009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solidFill>
                  <a:srgbClr val="00B0F0"/>
                </a:solidFill>
                <a:latin typeface="Lucida Fax" pitchFamily="18" charset="0"/>
              </a:rPr>
              <a:t/>
            </a:r>
            <a:br>
              <a:rPr lang="es-MX" b="1" dirty="0" smtClean="0">
                <a:solidFill>
                  <a:srgbClr val="00B0F0"/>
                </a:solidFill>
                <a:latin typeface="Lucida Fax" pitchFamily="18" charset="0"/>
              </a:rPr>
            </a:br>
            <a:r>
              <a:rPr lang="es-MX" b="1" dirty="0" smtClean="0">
                <a:solidFill>
                  <a:srgbClr val="00B0F0"/>
                </a:solidFill>
                <a:latin typeface="Lucida Fax" pitchFamily="18" charset="0"/>
              </a:rPr>
              <a:t>Nanomedicina</a:t>
            </a:r>
            <a:br>
              <a:rPr lang="es-MX" b="1" dirty="0" smtClean="0">
                <a:solidFill>
                  <a:srgbClr val="00B0F0"/>
                </a:solidFill>
                <a:latin typeface="Lucida Fax" pitchFamily="18" charset="0"/>
              </a:rPr>
            </a:br>
            <a:r>
              <a:rPr lang="es-MX" dirty="0" smtClean="0"/>
              <a:t/>
            </a:r>
            <a:br>
              <a:rPr lang="es-MX" dirty="0" smtClean="0"/>
            </a:br>
            <a:r>
              <a:rPr lang="es-MX" dirty="0"/>
              <a:t> </a:t>
            </a:r>
            <a:endParaRPr lang="es-CL" dirty="0"/>
          </a:p>
        </p:txBody>
      </p:sp>
      <p:sp>
        <p:nvSpPr>
          <p:cNvPr id="3" name="2 Marcador de contenido"/>
          <p:cNvSpPr>
            <a:spLocks noGrp="1"/>
          </p:cNvSpPr>
          <p:nvPr>
            <p:ph idx="1"/>
          </p:nvPr>
        </p:nvSpPr>
        <p:spPr>
          <a:xfrm>
            <a:off x="1919536" y="1772816"/>
            <a:ext cx="5112568" cy="4355976"/>
          </a:xfrm>
        </p:spPr>
        <p:txBody>
          <a:bodyPr>
            <a:normAutofit/>
          </a:bodyPr>
          <a:lstStyle/>
          <a:p>
            <a:r>
              <a:rPr lang="es-MX" sz="2000" dirty="0">
                <a:latin typeface="Lucida Fax" pitchFamily="18" charset="0"/>
              </a:rPr>
              <a:t>Es una rama de la nanotecnología que permitiría la posibilidad de curar enfermedades desde dentro del cuerpo y al nivel celular o molecular</a:t>
            </a:r>
          </a:p>
          <a:p>
            <a:pPr marL="64008" indent="0">
              <a:buNone/>
            </a:pPr>
            <a:endParaRPr lang="es-MX" sz="2000" dirty="0">
              <a:latin typeface="Lucida Fax" pitchFamily="18" charset="0"/>
            </a:endParaRPr>
          </a:p>
          <a:p>
            <a:r>
              <a:rPr lang="es-MX" sz="2000" dirty="0">
                <a:latin typeface="Lucida Fax" pitchFamily="18" charset="0"/>
              </a:rPr>
              <a:t>El padre de la nanociencia es considerado Richard feynman </a:t>
            </a:r>
          </a:p>
          <a:p>
            <a:endParaRPr lang="es-MX" sz="2000" dirty="0">
              <a:latin typeface="Lucida Fax" pitchFamily="18" charset="0"/>
            </a:endParaRPr>
          </a:p>
          <a:p>
            <a:r>
              <a:rPr lang="es-MX" sz="2000" dirty="0">
                <a:latin typeface="Lucida Fax" pitchFamily="18" charset="0"/>
              </a:rPr>
              <a:t>Muchos progresos de la nonociencia estaran entre los grandes avances tecnológicos que cambiaran el mundo</a:t>
            </a:r>
            <a:endParaRPr lang="es-CL" sz="2000" dirty="0">
              <a:latin typeface="Lucida Fax" pitchFamily="18" charset="0"/>
            </a:endParaRPr>
          </a:p>
        </p:txBody>
      </p:sp>
      <p:pic>
        <p:nvPicPr>
          <p:cNvPr id="3074" name="Picture 2" descr="http://4.bp.blogspot.com/_FCUHXriCeiw/TOr9IrdZQ1I/AAAAAAAAADs/nLiwxn_Gb2s/s400/8362fbn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04112" y="1196752"/>
            <a:ext cx="3240360"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9610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79086" y="348126"/>
            <a:ext cx="4183567" cy="6055713"/>
          </a:xfrm>
          <a:prstGeom prst="rect">
            <a:avLst/>
          </a:prstGeom>
        </p:spPr>
      </p:pic>
      <p:pic>
        <p:nvPicPr>
          <p:cNvPr id="3" name="Picture 2"/>
          <p:cNvPicPr>
            <a:picLocks noChangeAspect="1"/>
          </p:cNvPicPr>
          <p:nvPr/>
        </p:nvPicPr>
        <p:blipFill>
          <a:blip r:embed="rId3"/>
          <a:stretch>
            <a:fillRect/>
          </a:stretch>
        </p:blipFill>
        <p:spPr>
          <a:xfrm>
            <a:off x="6278020" y="348126"/>
            <a:ext cx="5151980" cy="6058930"/>
          </a:xfrm>
          <a:prstGeom prst="rect">
            <a:avLst/>
          </a:prstGeom>
        </p:spPr>
      </p:pic>
    </p:spTree>
    <p:extLst>
      <p:ext uri="{BB962C8B-B14F-4D97-AF65-F5344CB8AC3E}">
        <p14:creationId xmlns:p14="http://schemas.microsoft.com/office/powerpoint/2010/main" val="3861363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73396" y="160646"/>
            <a:ext cx="4419661" cy="6596993"/>
          </a:xfrm>
          <a:prstGeom prst="rect">
            <a:avLst/>
          </a:prstGeom>
        </p:spPr>
      </p:pic>
    </p:spTree>
    <p:extLst>
      <p:ext uri="{BB962C8B-B14F-4D97-AF65-F5344CB8AC3E}">
        <p14:creationId xmlns:p14="http://schemas.microsoft.com/office/powerpoint/2010/main" val="1620254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9571" y="41247"/>
            <a:ext cx="7992697" cy="927991"/>
          </a:xfrm>
          <a:prstGeom prst="rect">
            <a:avLst/>
          </a:prstGeom>
        </p:spPr>
      </p:pic>
      <p:pic>
        <p:nvPicPr>
          <p:cNvPr id="3" name="Picture 2"/>
          <p:cNvPicPr>
            <a:picLocks noChangeAspect="1"/>
          </p:cNvPicPr>
          <p:nvPr/>
        </p:nvPicPr>
        <p:blipFill>
          <a:blip r:embed="rId3"/>
          <a:stretch>
            <a:fillRect/>
          </a:stretch>
        </p:blipFill>
        <p:spPr>
          <a:xfrm>
            <a:off x="296320" y="1048633"/>
            <a:ext cx="10433853" cy="769202"/>
          </a:xfrm>
          <a:prstGeom prst="rect">
            <a:avLst/>
          </a:prstGeom>
        </p:spPr>
      </p:pic>
      <p:pic>
        <p:nvPicPr>
          <p:cNvPr id="4" name="Picture 3"/>
          <p:cNvPicPr>
            <a:picLocks noChangeAspect="1"/>
          </p:cNvPicPr>
          <p:nvPr/>
        </p:nvPicPr>
        <p:blipFill>
          <a:blip r:embed="rId4"/>
          <a:stretch>
            <a:fillRect/>
          </a:stretch>
        </p:blipFill>
        <p:spPr>
          <a:xfrm>
            <a:off x="7961954" y="1665776"/>
            <a:ext cx="3449473" cy="2593831"/>
          </a:xfrm>
          <a:prstGeom prst="rect">
            <a:avLst/>
          </a:prstGeom>
        </p:spPr>
      </p:pic>
      <p:sp>
        <p:nvSpPr>
          <p:cNvPr id="5" name="Rectangle 4"/>
          <p:cNvSpPr/>
          <p:nvPr/>
        </p:nvSpPr>
        <p:spPr>
          <a:xfrm>
            <a:off x="103032" y="2138782"/>
            <a:ext cx="7177668" cy="4247317"/>
          </a:xfrm>
          <a:prstGeom prst="rect">
            <a:avLst/>
          </a:prstGeom>
        </p:spPr>
        <p:txBody>
          <a:bodyPr wrap="square">
            <a:spAutoFit/>
          </a:bodyPr>
          <a:lstStyle/>
          <a:p>
            <a:r>
              <a:rPr lang="es-MX" dirty="0" smtClean="0"/>
              <a:t>Hojas de madroño (</a:t>
            </a:r>
            <a:r>
              <a:rPr lang="es-MX" i="1" dirty="0" err="1" smtClean="0"/>
              <a:t>Arbutus</a:t>
            </a:r>
            <a:r>
              <a:rPr lang="es-MX" i="1" dirty="0" smtClean="0"/>
              <a:t> </a:t>
            </a:r>
            <a:r>
              <a:rPr lang="es-MX" i="1" dirty="0" err="1" smtClean="0"/>
              <a:t>unedo</a:t>
            </a:r>
            <a:r>
              <a:rPr lang="es-MX" dirty="0" smtClean="0"/>
              <a:t>) y nitrato de plata (AgNO</a:t>
            </a:r>
            <a:r>
              <a:rPr lang="es-MX" baseline="-25000" dirty="0" smtClean="0"/>
              <a:t>3</a:t>
            </a:r>
            <a:r>
              <a:rPr lang="es-MX" dirty="0" smtClean="0"/>
              <a:t>). Solo con estos dos ingredientes se pueden producir nanopartículas de plata, un material que se emplea en tecnología avanzada, desde compuestos para distribuir fármacos hasta dispositivos electrónicos, catalizadores o disolventes de sustancias contaminantes.</a:t>
            </a:r>
          </a:p>
          <a:p>
            <a:r>
              <a:rPr lang="es-MX" dirty="0" smtClean="0"/>
              <a:t>La técnica la han desarrollado científicos de la Universidad Aristóteles de Tesalónica (Grecia) y la Universidad Carlos III de Madrid (UC3M), y consiste en añadir un extracto de las hojas de la planta a una disolución acuosa con nitrato de plata. Tras agitar la mezcla durante unos minutos, enseguida se forman las nanopartículas de plata.</a:t>
            </a:r>
          </a:p>
          <a:p>
            <a:r>
              <a:rPr lang="es-MX" dirty="0" smtClean="0"/>
              <a:t>“Existen otros métodos para producirlas, pero este proceso es muy simple, de bajo coste y fácil de implementar, ya que se emplea una planta no tóxica y a una temperatura de entre 25 y 80 </a:t>
            </a:r>
            <a:r>
              <a:rPr lang="es-MX" dirty="0" err="1" smtClean="0"/>
              <a:t>ºC</a:t>
            </a:r>
            <a:r>
              <a:rPr lang="es-MX" dirty="0" smtClean="0"/>
              <a:t>”, destaca </a:t>
            </a:r>
            <a:r>
              <a:rPr lang="es-MX" dirty="0" err="1" smtClean="0"/>
              <a:t>Sophia</a:t>
            </a:r>
            <a:r>
              <a:rPr lang="es-MX" dirty="0" smtClean="0"/>
              <a:t> </a:t>
            </a:r>
            <a:r>
              <a:rPr lang="es-MX" dirty="0" err="1" smtClean="0"/>
              <a:t>Tsipas</a:t>
            </a:r>
            <a:r>
              <a:rPr lang="es-MX" dirty="0" smtClean="0"/>
              <a:t>, investigadora de la UC3M y coautora del trabajo, que publica este mes la revista </a:t>
            </a:r>
            <a:r>
              <a:rPr lang="es-MX" i="1" dirty="0" err="1" smtClean="0"/>
              <a:t>Materials</a:t>
            </a:r>
            <a:r>
              <a:rPr lang="es-MX" i="1" dirty="0" smtClean="0"/>
              <a:t> </a:t>
            </a:r>
            <a:r>
              <a:rPr lang="es-MX" i="1" dirty="0" err="1" smtClean="0"/>
              <a:t>Letters</a:t>
            </a:r>
            <a:r>
              <a:rPr lang="es-MX" dirty="0" smtClean="0"/>
              <a:t>.</a:t>
            </a:r>
            <a:endParaRPr lang="es-MX" dirty="0"/>
          </a:p>
        </p:txBody>
      </p:sp>
      <p:sp>
        <p:nvSpPr>
          <p:cNvPr id="6" name="Rectangle 5"/>
          <p:cNvSpPr/>
          <p:nvPr/>
        </p:nvSpPr>
        <p:spPr>
          <a:xfrm>
            <a:off x="103032" y="6386099"/>
            <a:ext cx="8192429" cy="338554"/>
          </a:xfrm>
          <a:prstGeom prst="rect">
            <a:avLst/>
          </a:prstGeom>
        </p:spPr>
        <p:txBody>
          <a:bodyPr wrap="square">
            <a:spAutoFit/>
          </a:bodyPr>
          <a:lstStyle/>
          <a:p>
            <a:r>
              <a:rPr lang="fr-FR" sz="1600" b="1" i="1" dirty="0" err="1" smtClean="0">
                <a:solidFill>
                  <a:srgbClr val="CC0066"/>
                </a:solidFill>
              </a:rPr>
              <a:t>Materials</a:t>
            </a:r>
            <a:r>
              <a:rPr lang="fr-FR" sz="1600" b="1" i="1" dirty="0" smtClean="0">
                <a:solidFill>
                  <a:srgbClr val="CC0066"/>
                </a:solidFill>
              </a:rPr>
              <a:t> </a:t>
            </a:r>
            <a:r>
              <a:rPr lang="fr-FR" sz="1600" b="1" i="1" dirty="0" err="1" smtClean="0">
                <a:solidFill>
                  <a:srgbClr val="CC0066"/>
                </a:solidFill>
              </a:rPr>
              <a:t>Letters</a:t>
            </a:r>
            <a:r>
              <a:rPr lang="fr-FR" sz="1600" b="1" dirty="0" smtClean="0">
                <a:solidFill>
                  <a:srgbClr val="CC0066"/>
                </a:solidFill>
              </a:rPr>
              <a:t> 76: 18–20, </a:t>
            </a:r>
            <a:r>
              <a:rPr lang="fr-FR" sz="1600" b="1" dirty="0" err="1" smtClean="0">
                <a:solidFill>
                  <a:srgbClr val="CC0066"/>
                </a:solidFill>
              </a:rPr>
              <a:t>junio</a:t>
            </a:r>
            <a:r>
              <a:rPr lang="fr-FR" sz="1600" b="1" dirty="0" smtClean="0">
                <a:solidFill>
                  <a:srgbClr val="CC0066"/>
                </a:solidFill>
              </a:rPr>
              <a:t> de 2012. Doi:10.1016/j.matlet.2012.02.025</a:t>
            </a:r>
            <a:endParaRPr lang="es-MX" sz="1600" b="1" dirty="0">
              <a:solidFill>
                <a:srgbClr val="CC0066"/>
              </a:solidFill>
            </a:endParaRPr>
          </a:p>
        </p:txBody>
      </p:sp>
      <p:pic>
        <p:nvPicPr>
          <p:cNvPr id="7" name="Picture 6"/>
          <p:cNvPicPr>
            <a:picLocks noChangeAspect="1"/>
          </p:cNvPicPr>
          <p:nvPr/>
        </p:nvPicPr>
        <p:blipFill>
          <a:blip r:embed="rId5"/>
          <a:stretch>
            <a:fillRect/>
          </a:stretch>
        </p:blipFill>
        <p:spPr>
          <a:xfrm>
            <a:off x="8056124" y="4327141"/>
            <a:ext cx="3261132" cy="2397512"/>
          </a:xfrm>
          <a:prstGeom prst="rect">
            <a:avLst/>
          </a:prstGeom>
        </p:spPr>
      </p:pic>
    </p:spTree>
    <p:extLst>
      <p:ext uri="{BB962C8B-B14F-4D97-AF65-F5344CB8AC3E}">
        <p14:creationId xmlns:p14="http://schemas.microsoft.com/office/powerpoint/2010/main" val="1853133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56" y="232672"/>
            <a:ext cx="5092700" cy="3810000"/>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3125" y="232672"/>
            <a:ext cx="6038850" cy="2085975"/>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2525" y="3081301"/>
            <a:ext cx="3219450" cy="3543300"/>
          </a:xfrm>
          <a:prstGeom prst="rect">
            <a:avLst/>
          </a:prstGeom>
        </p:spPr>
      </p:pic>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51781" y="3914920"/>
            <a:ext cx="4595284" cy="2709681"/>
          </a:xfrm>
          <a:prstGeom prst="rect">
            <a:avLst/>
          </a:prstGeom>
        </p:spPr>
      </p:pic>
      <p:pic>
        <p:nvPicPr>
          <p:cNvPr id="6" name="Imagen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1147" y="4338601"/>
            <a:ext cx="2286000" cy="2286000"/>
          </a:xfrm>
          <a:prstGeom prst="rect">
            <a:avLst/>
          </a:prstGeom>
        </p:spPr>
      </p:pic>
    </p:spTree>
    <p:extLst>
      <p:ext uri="{BB962C8B-B14F-4D97-AF65-F5344CB8AC3E}">
        <p14:creationId xmlns:p14="http://schemas.microsoft.com/office/powerpoint/2010/main" val="19558805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098" y="799773"/>
            <a:ext cx="2276003" cy="2223980"/>
          </a:xfrm>
          <a:prstGeom prst="rect">
            <a:avLst/>
          </a:prstGeom>
        </p:spPr>
      </p:pic>
      <p:pic>
        <p:nvPicPr>
          <p:cNvPr id="1028" name="Picture 4" descr="https://upload.wikimedia.org/wikipedia/commons/thumb/a/ae/Comparison_of_nanomaterials_sizes.jpg/1110px-Comparison_of_nanomaterials_siz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5008" y="128791"/>
            <a:ext cx="7112097" cy="6561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24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rcdischarge"/>
          <p:cNvPicPr>
            <a:picLocks noChangeAspect="1" noChangeArrowheads="1"/>
          </p:cNvPicPr>
          <p:nvPr/>
        </p:nvPicPr>
        <p:blipFill>
          <a:blip r:embed="rId2"/>
          <a:srcRect/>
          <a:stretch>
            <a:fillRect/>
          </a:stretch>
        </p:blipFill>
        <p:spPr>
          <a:xfrm>
            <a:off x="638778" y="265245"/>
            <a:ext cx="8526224" cy="3471306"/>
          </a:xfrm>
          <a:prstGeom prst="rect">
            <a:avLst/>
          </a:prstGeom>
          <a:noFill/>
          <a:ln/>
        </p:spPr>
      </p:pic>
      <p:sp>
        <p:nvSpPr>
          <p:cNvPr id="4" name="Text Box 4"/>
          <p:cNvSpPr txBox="1">
            <a:spLocks noChangeArrowheads="1"/>
          </p:cNvSpPr>
          <p:nvPr/>
        </p:nvSpPr>
        <p:spPr bwMode="auto">
          <a:xfrm>
            <a:off x="1582788" y="3947787"/>
            <a:ext cx="6840537" cy="2530475"/>
          </a:xfrm>
          <a:prstGeom prst="rect">
            <a:avLst/>
          </a:prstGeom>
          <a:noFill/>
          <a:ln w="9525">
            <a:noFill/>
            <a:miter lim="800000"/>
            <a:headEnd/>
            <a:tailEnd/>
          </a:ln>
          <a:effectLst/>
        </p:spPr>
        <p:txBody>
          <a:bodyPr wrap="none">
            <a:spAutoFit/>
          </a:bodyPr>
          <a:lstStyle/>
          <a:p>
            <a:pPr>
              <a:spcBef>
                <a:spcPct val="0"/>
              </a:spcBef>
              <a:buFontTx/>
              <a:buChar char="•"/>
            </a:pPr>
            <a:r>
              <a:rPr lang="en-US" altLang="zh-TW" sz="2000" dirty="0">
                <a:latin typeface="Times New Roman" pitchFamily="18" charset="0"/>
                <a:ea typeface="新細明體" pitchFamily="18" charset="-120"/>
              </a:rPr>
              <a:t> El primer método disponible (1992)</a:t>
            </a:r>
          </a:p>
          <a:p>
            <a:pPr>
              <a:spcBef>
                <a:spcPct val="0"/>
              </a:spcBef>
              <a:buFontTx/>
              <a:buChar char="•"/>
            </a:pPr>
            <a:r>
              <a:rPr lang="en-US" altLang="zh-TW" sz="2000" dirty="0">
                <a:latin typeface="Times New Roman" pitchFamily="18" charset="0"/>
                <a:ea typeface="新細明體" pitchFamily="18" charset="-120"/>
              </a:rPr>
              <a:t> Un arco eléctrico vaporiza un ánodo de carbon que contiene</a:t>
            </a:r>
          </a:p>
          <a:p>
            <a:pPr>
              <a:spcBef>
                <a:spcPct val="0"/>
              </a:spcBef>
            </a:pPr>
            <a:r>
              <a:rPr lang="en-US" altLang="zh-TW" sz="2000" dirty="0">
                <a:latin typeface="Times New Roman" pitchFamily="18" charset="0"/>
                <a:ea typeface="新細明體" pitchFamily="18" charset="-120"/>
              </a:rPr>
              <a:t> los catalizadores (Ni y Co)</a:t>
            </a:r>
          </a:p>
          <a:p>
            <a:pPr>
              <a:spcBef>
                <a:spcPct val="0"/>
              </a:spcBef>
              <a:buFontTx/>
              <a:buChar char="•"/>
            </a:pPr>
            <a:r>
              <a:rPr lang="en-US" altLang="zh-TW" sz="2000" dirty="0">
                <a:latin typeface="Times New Roman" pitchFamily="18" charset="0"/>
                <a:ea typeface="新細明體" pitchFamily="18" charset="-120"/>
              </a:rPr>
              <a:t> Atmósfera de 500 Torr de He, Corriente: 100 amp y 35 volts</a:t>
            </a:r>
          </a:p>
          <a:p>
            <a:pPr>
              <a:spcBef>
                <a:spcPct val="0"/>
              </a:spcBef>
              <a:buFontTx/>
              <a:buChar char="•"/>
            </a:pPr>
            <a:r>
              <a:rPr lang="en-US" altLang="zh-TW" sz="2000" dirty="0">
                <a:latin typeface="Times New Roman" pitchFamily="18" charset="0"/>
                <a:ea typeface="新細明體" pitchFamily="18" charset="-120"/>
              </a:rPr>
              <a:t> La cámara es enfriada usando agua</a:t>
            </a:r>
          </a:p>
          <a:p>
            <a:pPr>
              <a:spcBef>
                <a:spcPct val="0"/>
              </a:spcBef>
              <a:buFontTx/>
              <a:buChar char="•"/>
            </a:pPr>
            <a:r>
              <a:rPr lang="en-US" altLang="zh-TW" sz="2000" dirty="0">
                <a:latin typeface="Times New Roman" pitchFamily="18" charset="0"/>
                <a:ea typeface="新細明體" pitchFamily="18" charset="-120"/>
              </a:rPr>
              <a:t> Los nanotubos se forman en las murallas interiores de la cámara</a:t>
            </a:r>
          </a:p>
          <a:p>
            <a:pPr>
              <a:spcBef>
                <a:spcPct val="0"/>
              </a:spcBef>
              <a:buFontTx/>
              <a:buChar char="•"/>
            </a:pPr>
            <a:r>
              <a:rPr lang="en-US" altLang="zh-TW" sz="2000" dirty="0">
                <a:latin typeface="Times New Roman" pitchFamily="18" charset="0"/>
                <a:ea typeface="新細明體" pitchFamily="18" charset="-120"/>
              </a:rPr>
              <a:t> Desarrollado por un grupo en la Universidad de Monpellier</a:t>
            </a:r>
          </a:p>
          <a:p>
            <a:pPr>
              <a:spcBef>
                <a:spcPct val="0"/>
              </a:spcBef>
            </a:pPr>
            <a:endParaRPr lang="en-US" altLang="zh-TW" sz="2000" dirty="0">
              <a:latin typeface="Times New Roman" pitchFamily="18" charset="0"/>
              <a:ea typeface="新細明體" pitchFamily="18" charset="-120"/>
            </a:endParaRPr>
          </a:p>
        </p:txBody>
      </p:sp>
    </p:spTree>
    <p:extLst>
      <p:ext uri="{BB962C8B-B14F-4D97-AF65-F5344CB8AC3E}">
        <p14:creationId xmlns:p14="http://schemas.microsoft.com/office/powerpoint/2010/main" val="12100748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491" y="556957"/>
            <a:ext cx="4160172" cy="3151645"/>
          </a:xfrm>
          <a:prstGeom prst="rect">
            <a:avLst/>
          </a:prstGeom>
        </p:spPr>
      </p:pic>
      <p:pic>
        <p:nvPicPr>
          <p:cNvPr id="3" name="Picture 4" descr="cvd"/>
          <p:cNvPicPr>
            <a:picLocks noChangeAspect="1" noChangeArrowheads="1"/>
          </p:cNvPicPr>
          <p:nvPr/>
        </p:nvPicPr>
        <p:blipFill>
          <a:blip r:embed="rId3"/>
          <a:srcRect/>
          <a:stretch>
            <a:fillRect/>
          </a:stretch>
        </p:blipFill>
        <p:spPr bwMode="auto">
          <a:xfrm>
            <a:off x="3956280" y="3157429"/>
            <a:ext cx="5661573" cy="2705899"/>
          </a:xfrm>
          <a:prstGeom prst="rect">
            <a:avLst/>
          </a:prstGeom>
          <a:noFill/>
        </p:spPr>
      </p:pic>
    </p:spTree>
    <p:extLst>
      <p:ext uri="{BB962C8B-B14F-4D97-AF65-F5344CB8AC3E}">
        <p14:creationId xmlns:p14="http://schemas.microsoft.com/office/powerpoint/2010/main" val="28181549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a:srcRect/>
          <a:stretch>
            <a:fillRect/>
          </a:stretch>
        </p:blipFill>
        <p:spPr>
          <a:xfrm>
            <a:off x="-21755" y="649154"/>
            <a:ext cx="9443569" cy="3573597"/>
          </a:xfrm>
          <a:prstGeom prst="rect">
            <a:avLst/>
          </a:prstGeom>
          <a:noFill/>
          <a:ln/>
        </p:spPr>
      </p:pic>
      <p:sp>
        <p:nvSpPr>
          <p:cNvPr id="4" name="Text Box 4"/>
          <p:cNvSpPr txBox="1">
            <a:spLocks noChangeArrowheads="1"/>
          </p:cNvSpPr>
          <p:nvPr/>
        </p:nvSpPr>
        <p:spPr bwMode="auto">
          <a:xfrm>
            <a:off x="763806" y="4360306"/>
            <a:ext cx="8501062" cy="2225675"/>
          </a:xfrm>
          <a:prstGeom prst="rect">
            <a:avLst/>
          </a:prstGeom>
          <a:noFill/>
          <a:ln w="9525">
            <a:noFill/>
            <a:miter lim="800000"/>
            <a:headEnd/>
            <a:tailEnd/>
          </a:ln>
          <a:effectLst/>
        </p:spPr>
        <p:txBody>
          <a:bodyPr wrap="none">
            <a:spAutoFit/>
          </a:bodyPr>
          <a:lstStyle/>
          <a:p>
            <a:pPr>
              <a:spcBef>
                <a:spcPct val="0"/>
              </a:spcBef>
              <a:buFontTx/>
              <a:buChar char="•"/>
            </a:pPr>
            <a:r>
              <a:rPr lang="en-US" altLang="zh-TW" sz="2000" dirty="0">
                <a:latin typeface="Times New Roman" pitchFamily="18" charset="0"/>
                <a:ea typeface="新細明體" pitchFamily="18" charset="-120"/>
              </a:rPr>
              <a:t> Objetivo de grafito con un .5% atómico de Ni y/o Co</a:t>
            </a:r>
          </a:p>
          <a:p>
            <a:pPr>
              <a:spcBef>
                <a:spcPct val="0"/>
              </a:spcBef>
              <a:buFontTx/>
              <a:buChar char="•"/>
            </a:pPr>
            <a:r>
              <a:rPr lang="en-US" altLang="zh-TW" sz="2000" dirty="0">
                <a:latin typeface="Times New Roman" pitchFamily="18" charset="0"/>
                <a:ea typeface="新細明體" pitchFamily="18" charset="-120"/>
              </a:rPr>
              <a:t> ~500 Torr Ar fluyendo por un tubo de cuarzo</a:t>
            </a:r>
          </a:p>
          <a:p>
            <a:pPr>
              <a:spcBef>
                <a:spcPct val="0"/>
              </a:spcBef>
              <a:buFontTx/>
              <a:buChar char="•"/>
            </a:pPr>
            <a:r>
              <a:rPr lang="en-US" altLang="zh-TW" sz="2000" dirty="0">
                <a:latin typeface="Times New Roman" pitchFamily="18" charset="0"/>
                <a:ea typeface="新細明體" pitchFamily="18" charset="-120"/>
              </a:rPr>
              <a:t> En un horno a ~1000 C</a:t>
            </a:r>
          </a:p>
          <a:p>
            <a:pPr>
              <a:spcBef>
                <a:spcPct val="0"/>
              </a:spcBef>
              <a:buFontTx/>
              <a:buChar char="•"/>
            </a:pPr>
            <a:r>
              <a:rPr lang="en-US" altLang="zh-TW" sz="2000" dirty="0">
                <a:latin typeface="Times New Roman" pitchFamily="18" charset="0"/>
                <a:ea typeface="新細明體" pitchFamily="18" charset="-120"/>
              </a:rPr>
              <a:t> Láser de pulsos de Nd:YAG (</a:t>
            </a:r>
            <a:r>
              <a:rPr lang="es-ES" altLang="zh-TW" sz="2000" dirty="0">
                <a:latin typeface="Times New Roman" pitchFamily="18" charset="0"/>
                <a:ea typeface="新細明體" pitchFamily="18" charset="-120"/>
              </a:rPr>
              <a:t>Neodymium: Yttrium-Aluminum-Garnet )</a:t>
            </a:r>
            <a:r>
              <a:rPr lang="en-US" altLang="zh-TW" sz="2000" dirty="0">
                <a:latin typeface="Times New Roman" pitchFamily="18" charset="0"/>
                <a:ea typeface="新細明體" pitchFamily="18" charset="-120"/>
              </a:rPr>
              <a:t> a 60Hz</a:t>
            </a:r>
          </a:p>
          <a:p>
            <a:pPr>
              <a:spcBef>
                <a:spcPct val="0"/>
              </a:spcBef>
              <a:buFontTx/>
              <a:buChar char="•"/>
            </a:pPr>
            <a:r>
              <a:rPr lang="en-US" altLang="zh-TW" sz="2000" dirty="0">
                <a:latin typeface="Times New Roman" pitchFamily="18" charset="0"/>
                <a:ea typeface="新細明體" pitchFamily="18" charset="-120"/>
              </a:rPr>
              <a:t> Mayor pureza pero escasa producción (~0.4 gramos/hora)</a:t>
            </a:r>
          </a:p>
          <a:p>
            <a:pPr>
              <a:spcBef>
                <a:spcPct val="0"/>
              </a:spcBef>
              <a:buFontTx/>
              <a:buChar char="•"/>
            </a:pPr>
            <a:r>
              <a:rPr lang="en-US" altLang="zh-TW" sz="2000" dirty="0">
                <a:latin typeface="Times New Roman" pitchFamily="18" charset="0"/>
                <a:ea typeface="新細明體" pitchFamily="18" charset="-120"/>
              </a:rPr>
              <a:t> Desarrollado por el grupo JSC de la NASA establecido en las instalaciones de la</a:t>
            </a:r>
          </a:p>
          <a:p>
            <a:pPr>
              <a:spcBef>
                <a:spcPct val="0"/>
              </a:spcBef>
            </a:pPr>
            <a:r>
              <a:rPr lang="en-US" altLang="zh-TW" sz="2000" dirty="0">
                <a:latin typeface="Times New Roman" pitchFamily="18" charset="0"/>
                <a:ea typeface="新細明體" pitchFamily="18" charset="-120"/>
              </a:rPr>
              <a:t> Universidad Rice (1995)</a:t>
            </a:r>
          </a:p>
        </p:txBody>
      </p:sp>
    </p:spTree>
    <p:extLst>
      <p:ext uri="{BB962C8B-B14F-4D97-AF65-F5344CB8AC3E}">
        <p14:creationId xmlns:p14="http://schemas.microsoft.com/office/powerpoint/2010/main" val="1882664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chivo:AFMsetup.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2684" y="486490"/>
            <a:ext cx="6867525" cy="5419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731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solidFill>
                  <a:srgbClr val="00B0F0"/>
                </a:solidFill>
              </a:rPr>
              <a:t>Celdas solares</a:t>
            </a:r>
            <a:r>
              <a:rPr lang="es-MX" dirty="0" smtClean="0"/>
              <a:t/>
            </a:r>
            <a:br>
              <a:rPr lang="es-MX" dirty="0" smtClean="0"/>
            </a:br>
            <a:endParaRPr lang="es-MX" dirty="0"/>
          </a:p>
        </p:txBody>
      </p:sp>
      <p:sp>
        <p:nvSpPr>
          <p:cNvPr id="3" name="2 Marcador de contenido"/>
          <p:cNvSpPr>
            <a:spLocks noGrp="1"/>
          </p:cNvSpPr>
          <p:nvPr>
            <p:ph idx="1"/>
          </p:nvPr>
        </p:nvSpPr>
        <p:spPr>
          <a:xfrm>
            <a:off x="1991544" y="1268760"/>
            <a:ext cx="4536504" cy="4813852"/>
          </a:xfrm>
        </p:spPr>
        <p:txBody>
          <a:bodyPr>
            <a:normAutofit/>
          </a:bodyPr>
          <a:lstStyle/>
          <a:p>
            <a:pPr>
              <a:buNone/>
            </a:pPr>
            <a:r>
              <a:rPr lang="es-CL" sz="2000" dirty="0">
                <a:latin typeface="Lucida Fax" pitchFamily="18" charset="0"/>
              </a:rPr>
              <a:t>Las celdas solares son fabricadas a base de materiales que convierten directamente la luz solar en electricidad. la mayor parte de celdas solares utilizadas a nivel comercial son de silicio  es lo que se conoce como silicio Este elemento químico se encuentra en todo el mundo bajo la forma de arena, que es dióxido de silicio (SiO2), también llamado cuarcita. </a:t>
            </a:r>
            <a:endParaRPr lang="es-MX" sz="2000" dirty="0">
              <a:latin typeface="Lucida Fax" pitchFamily="18" charset="0"/>
            </a:endParaRPr>
          </a:p>
        </p:txBody>
      </p:sp>
      <p:sp>
        <p:nvSpPr>
          <p:cNvPr id="4" name="AutoShape 2" descr="http://www.celdas-solares.com/wp-content/uploads/2011/03/Celdas-Solares-de-Silicio-1.jpg"/>
          <p:cNvSpPr>
            <a:spLocks noChangeAspect="1" noChangeArrowheads="1"/>
          </p:cNvSpPr>
          <p:nvPr/>
        </p:nvSpPr>
        <p:spPr bwMode="auto">
          <a:xfrm>
            <a:off x="1679575" y="-1363663"/>
            <a:ext cx="2266950" cy="2847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5124" name="Picture 4" descr="http://www.celdas-solares.com/wp-content/uploads/2011/03/Celdas-Solares-de-Silicio-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6160" y="212725"/>
            <a:ext cx="2266950" cy="284797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elirmex.com.mx/images/celd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5110" y="3573017"/>
            <a:ext cx="3048000" cy="290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6463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22465" y="737339"/>
            <a:ext cx="4572001" cy="2676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3184" y="704547"/>
            <a:ext cx="4572000" cy="2709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22465" y="3878297"/>
            <a:ext cx="8856984" cy="2031325"/>
          </a:xfrm>
          <a:prstGeom prst="rect">
            <a:avLst/>
          </a:prstGeom>
        </p:spPr>
        <p:txBody>
          <a:bodyPr wrap="square">
            <a:spAutoFit/>
          </a:bodyPr>
          <a:lstStyle/>
          <a:p>
            <a:pPr algn="just"/>
            <a:r>
              <a:rPr lang="es-CL" dirty="0" smtClean="0">
                <a:latin typeface="Lucida Fax" pitchFamily="18" charset="0"/>
              </a:rPr>
              <a:t>Un </a:t>
            </a:r>
            <a:r>
              <a:rPr lang="es-CL" dirty="0">
                <a:latin typeface="Lucida Fax" pitchFamily="18" charset="0"/>
              </a:rPr>
              <a:t>haz de luz incidente sobre la juntura es capaz de separar los pares electrón-hueco y forzar los electrones a saltar la barrera de potencial, creando una fuerza electromotriz (FEM) en los contactos externos de la celda. Si los contactos se conectan a un circuito externo cualquiera (por ejemplo, que contenga una resistencia) la FEM se comportará igual a la de una batería convencional;  aparece una corriente eléctrica  La corriente durará todo el  tiempo que la juntura se mantenga iluminada</a:t>
            </a:r>
          </a:p>
        </p:txBody>
      </p:sp>
    </p:spTree>
    <p:extLst>
      <p:ext uri="{BB962C8B-B14F-4D97-AF65-F5344CB8AC3E}">
        <p14:creationId xmlns:p14="http://schemas.microsoft.com/office/powerpoint/2010/main" val="39052879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Catálisis</a:t>
            </a:r>
            <a:br>
              <a:rPr lang="es-MX" dirty="0" smtClean="0"/>
            </a:br>
            <a:endParaRPr lang="es-MX" dirty="0"/>
          </a:p>
        </p:txBody>
      </p:sp>
      <p:sp>
        <p:nvSpPr>
          <p:cNvPr id="3" name="2 Marcador de contenido"/>
          <p:cNvSpPr>
            <a:spLocks noGrp="1"/>
          </p:cNvSpPr>
          <p:nvPr>
            <p:ph idx="1"/>
          </p:nvPr>
        </p:nvSpPr>
        <p:spPr>
          <a:xfrm>
            <a:off x="838200" y="1339296"/>
            <a:ext cx="4402832" cy="5042032"/>
          </a:xfrm>
        </p:spPr>
        <p:txBody>
          <a:bodyPr>
            <a:normAutofit/>
          </a:bodyPr>
          <a:lstStyle/>
          <a:p>
            <a:r>
              <a:rPr lang="es-CL" sz="1800" b="1" dirty="0"/>
              <a:t>Adsorción de gases sobre sólidos</a:t>
            </a:r>
            <a:r>
              <a:rPr lang="es-CL" sz="1800" dirty="0"/>
              <a:t> </a:t>
            </a:r>
          </a:p>
          <a:p>
            <a:endParaRPr lang="es-CL" sz="1800" dirty="0"/>
          </a:p>
          <a:p>
            <a:pPr algn="just"/>
            <a:r>
              <a:rPr lang="es-CL" sz="1800" dirty="0" smtClean="0">
                <a:latin typeface="Lucida Fax" pitchFamily="18" charset="0"/>
              </a:rPr>
              <a:t>Cuando </a:t>
            </a:r>
            <a:r>
              <a:rPr lang="es-CL" sz="1800" dirty="0">
                <a:latin typeface="Lucida Fax" pitchFamily="18" charset="0"/>
              </a:rPr>
              <a:t>una molécula de gas golpea una superficie sólida, puede rebotar o quedar fijada sobre la superficie, es decir, sufrir adsorción. En ese último caso a continuación, la molécula adsorbida puede difundirse (moverse) sobre la superficie, quedarse fija, sufrir una reacción química o disolverse en el interior del sólido</a:t>
            </a:r>
            <a:endParaRPr lang="es-MX" sz="1800" dirty="0">
              <a:latin typeface="Lucida Fax" pitchFamily="18" charset="0"/>
            </a:endParaRPr>
          </a:p>
        </p:txBody>
      </p:sp>
      <p:pic>
        <p:nvPicPr>
          <p:cNvPr id="6146" name="Picture 2" descr="http://www.addlink.es/imagenes/AGDWeb9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10938" y="1245252"/>
            <a:ext cx="3577580"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8434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3.bp.blogspot.com/_nubcfohZEVQ/TCIwRmz4IdI/AAAAAAAAABE/7Ty48jG3U78/S700/solido_cristalin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2457" y="306768"/>
            <a:ext cx="2754512" cy="252619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2.bp.blogspot.com/-pmwqCUg3KA8/TbNF-fQnrUI/AAAAAAAAAAQ/G9anX-5THYY/s1600/solidos-cristalin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3606" y="163742"/>
            <a:ext cx="3816720" cy="281224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cristalografia.iespana.es/quarz.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26969" y="3106735"/>
            <a:ext cx="4587965" cy="3501008"/>
          </a:xfrm>
          <a:prstGeom prst="rect">
            <a:avLst/>
          </a:prstGeom>
          <a:noFill/>
          <a:extLst>
            <a:ext uri="{909E8E84-426E-40DD-AFC4-6F175D3DCCD1}">
              <a14:hiddenFill xmlns:a14="http://schemas.microsoft.com/office/drawing/2010/main">
                <a:solidFill>
                  <a:srgbClr val="FFFFFF"/>
                </a:solidFill>
              </a14:hiddenFill>
            </a:ext>
          </a:extLst>
        </p:spPr>
      </p:pic>
      <p:pic>
        <p:nvPicPr>
          <p:cNvPr id="6" name="BLOGGER_PHOTO_ID_5198310675890218002" descr="http://bp0.blogger.com/_HHQ3qWMO-Lg/SCQcBJSOpBI/AAAAAAAAAX0/-xSyKnehkXw/s400/NaCl.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67123" y="0"/>
            <a:ext cx="2915816" cy="351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9593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2.bp.blogspot.com/_-91m5TkG8HU/SsVLeV0lMII/AAAAAAAAADE/8DNPwSmtDNA/s200/s.cris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0702" y="1326061"/>
            <a:ext cx="4556035" cy="350100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7" descr="http://www.textoscientificos.com/imagenes/quimica/estructura-csc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4661" y="1414092"/>
            <a:ext cx="3362585" cy="332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901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4855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2699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6520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2265" y="446046"/>
            <a:ext cx="4151118" cy="6278137"/>
          </a:xfrm>
          <a:prstGeom prst="rect">
            <a:avLst/>
          </a:prstGeom>
        </p:spPr>
      </p:pic>
      <p:pic>
        <p:nvPicPr>
          <p:cNvPr id="3" name="Picture 2"/>
          <p:cNvPicPr>
            <a:picLocks noChangeAspect="1"/>
          </p:cNvPicPr>
          <p:nvPr/>
        </p:nvPicPr>
        <p:blipFill>
          <a:blip r:embed="rId3"/>
          <a:stretch>
            <a:fillRect/>
          </a:stretch>
        </p:blipFill>
        <p:spPr>
          <a:xfrm>
            <a:off x="7311126" y="434895"/>
            <a:ext cx="4018505" cy="6276838"/>
          </a:xfrm>
          <a:prstGeom prst="rect">
            <a:avLst/>
          </a:prstGeom>
        </p:spPr>
      </p:pic>
    </p:spTree>
    <p:extLst>
      <p:ext uri="{BB962C8B-B14F-4D97-AF65-F5344CB8AC3E}">
        <p14:creationId xmlns:p14="http://schemas.microsoft.com/office/powerpoint/2010/main" val="40510152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4760" y="355909"/>
            <a:ext cx="4099456" cy="6379427"/>
          </a:xfrm>
          <a:prstGeom prst="rect">
            <a:avLst/>
          </a:prstGeom>
        </p:spPr>
      </p:pic>
      <p:pic>
        <p:nvPicPr>
          <p:cNvPr id="3" name="Picture 2"/>
          <p:cNvPicPr>
            <a:picLocks noChangeAspect="1"/>
          </p:cNvPicPr>
          <p:nvPr/>
        </p:nvPicPr>
        <p:blipFill>
          <a:blip r:embed="rId3"/>
          <a:stretch>
            <a:fillRect/>
          </a:stretch>
        </p:blipFill>
        <p:spPr>
          <a:xfrm>
            <a:off x="7155018" y="355909"/>
            <a:ext cx="4275549" cy="5253154"/>
          </a:xfrm>
          <a:prstGeom prst="rect">
            <a:avLst/>
          </a:prstGeom>
        </p:spPr>
      </p:pic>
    </p:spTree>
    <p:extLst>
      <p:ext uri="{BB962C8B-B14F-4D97-AF65-F5344CB8AC3E}">
        <p14:creationId xmlns:p14="http://schemas.microsoft.com/office/powerpoint/2010/main" val="22987633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431</TotalTime>
  <Words>959</Words>
  <Application>Microsoft Office PowerPoint</Application>
  <PresentationFormat>Panorámica</PresentationFormat>
  <Paragraphs>47</Paragraphs>
  <Slides>29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29</vt:i4>
      </vt:variant>
    </vt:vector>
  </HeadingPairs>
  <TitlesOfParts>
    <vt:vector size="36" baseType="lpstr">
      <vt:lpstr>新細明體</vt:lpstr>
      <vt:lpstr>Arial</vt:lpstr>
      <vt:lpstr>Calibri</vt:lpstr>
      <vt:lpstr>Calibri Light</vt:lpstr>
      <vt:lpstr>Lucida Fax</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Nanomedicina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Celdas solares </vt:lpstr>
      <vt:lpstr>Presentación de PowerPoint</vt:lpstr>
      <vt:lpstr>Catálisis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semiconductores xps</dc:creator>
  <cp:lastModifiedBy>MTTO</cp:lastModifiedBy>
  <cp:revision>32</cp:revision>
  <dcterms:created xsi:type="dcterms:W3CDTF">2016-01-06T00:53:42Z</dcterms:created>
  <dcterms:modified xsi:type="dcterms:W3CDTF">2016-01-11T21:10:40Z</dcterms:modified>
</cp:coreProperties>
</file>